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91" d="100"/>
          <a:sy n="91" d="100"/>
        </p:scale>
        <p:origin x="2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A40D67D-B587-4F19-B0D2-A2402EF9F85E}"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3188957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40D67D-B587-4F19-B0D2-A2402EF9F85E}"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2818486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40D67D-B587-4F19-B0D2-A2402EF9F85E}"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4070422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A40D67D-B587-4F19-B0D2-A2402EF9F85E}"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403993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A40D67D-B587-4F19-B0D2-A2402EF9F85E}" type="datetimeFigureOut">
              <a:rPr lang="en-GB" smtClean="0"/>
              <a:t>13/05/2024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2372008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A40D67D-B587-4F19-B0D2-A2402EF9F85E}" type="datetimeFigureOut">
              <a:rPr lang="en-GB" smtClean="0"/>
              <a:t>13/05/2024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3670278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0D67D-B587-4F19-B0D2-A2402EF9F85E}" type="datetimeFigureOut">
              <a:rPr lang="en-GB" smtClean="0"/>
              <a:t>13/05/2024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4160455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40D67D-B587-4F19-B0D2-A2402EF9F85E}"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771394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40D67D-B587-4F19-B0D2-A2402EF9F85E}" type="datetimeFigureOut">
              <a:rPr lang="en-GB" smtClean="0"/>
              <a:t>13/05/2024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3612810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40D67D-B587-4F19-B0D2-A2402EF9F85E}"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3391468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40D67D-B587-4F19-B0D2-A2402EF9F85E}" type="datetimeFigureOut">
              <a:rPr lang="en-GB" smtClean="0"/>
              <a:t>13/05/2024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388D71-C859-494E-93EB-19AF41D9B513}" type="slidenum">
              <a:rPr lang="en-GB" smtClean="0"/>
              <a:t>‹#›</a:t>
            </a:fld>
            <a:endParaRPr lang="en-GB"/>
          </a:p>
        </p:txBody>
      </p:sp>
    </p:spTree>
    <p:extLst>
      <p:ext uri="{BB962C8B-B14F-4D97-AF65-F5344CB8AC3E}">
        <p14:creationId xmlns:p14="http://schemas.microsoft.com/office/powerpoint/2010/main" val="2680554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40D67D-B587-4F19-B0D2-A2402EF9F85E}" type="datetimeFigureOut">
              <a:rPr lang="en-GB" smtClean="0"/>
              <a:t>13/05/2024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388D71-C859-494E-93EB-19AF41D9B513}" type="slidenum">
              <a:rPr lang="en-GB" smtClean="0"/>
              <a:t>‹#›</a:t>
            </a:fld>
            <a:endParaRPr lang="en-GB"/>
          </a:p>
        </p:txBody>
      </p:sp>
    </p:spTree>
    <p:extLst>
      <p:ext uri="{BB962C8B-B14F-4D97-AF65-F5344CB8AC3E}">
        <p14:creationId xmlns:p14="http://schemas.microsoft.com/office/powerpoint/2010/main" val="2285440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3784600" y="152400"/>
            <a:ext cx="12700" cy="6438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331200" y="152400"/>
            <a:ext cx="12700" cy="64389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0" y="0"/>
            <a:ext cx="3784600" cy="6740307"/>
          </a:xfrm>
          <a:prstGeom prst="rect">
            <a:avLst/>
          </a:prstGeom>
          <a:noFill/>
        </p:spPr>
        <p:txBody>
          <a:bodyPr wrap="square" rtlCol="0">
            <a:spAutoFit/>
          </a:bodyPr>
          <a:lstStyle/>
          <a:p>
            <a:pPr algn="ctr"/>
            <a:r>
              <a:rPr lang="en-GB" sz="1600" u="sng" dirty="0"/>
              <a:t>Levels of Support</a:t>
            </a:r>
          </a:p>
          <a:p>
            <a:r>
              <a:rPr lang="en-GB" sz="1600" dirty="0"/>
              <a:t>At </a:t>
            </a:r>
            <a:r>
              <a:rPr lang="en-GB" sz="1600" dirty="0" err="1"/>
              <a:t>Marshbrook</a:t>
            </a:r>
            <a:r>
              <a:rPr lang="en-GB" sz="1600" dirty="0"/>
              <a:t>, we meet the needs of all pupils through excellent teaching and learning, providing a fully scaffolded curriculum and personalising the learning experience.</a:t>
            </a:r>
          </a:p>
          <a:p>
            <a:endParaRPr lang="en-GB" sz="1600" dirty="0"/>
          </a:p>
          <a:p>
            <a:r>
              <a:rPr lang="en-GB" sz="1600" u="sng" dirty="0"/>
              <a:t>QUALITY FIRST TEACHING</a:t>
            </a:r>
          </a:p>
          <a:p>
            <a:endParaRPr lang="en-GB" sz="1600" u="sng" dirty="0"/>
          </a:p>
          <a:p>
            <a:r>
              <a:rPr lang="en-GB" sz="1600" u="sng" dirty="0"/>
              <a:t>Universal Support</a:t>
            </a:r>
          </a:p>
          <a:p>
            <a:r>
              <a:rPr lang="en-GB" sz="1600" dirty="0"/>
              <a:t>This is the delivery of high quality, inclusive teaching taking into account the needs of all learners.</a:t>
            </a:r>
          </a:p>
          <a:p>
            <a:endParaRPr lang="en-GB" sz="1600" dirty="0"/>
          </a:p>
          <a:p>
            <a:r>
              <a:rPr lang="en-GB" sz="1600" u="sng" dirty="0"/>
              <a:t>Universal Plus/Targeted Intervention</a:t>
            </a:r>
          </a:p>
          <a:p>
            <a:r>
              <a:rPr lang="en-GB" sz="1600" dirty="0"/>
              <a:t>This is for those pupils who may require some additional support in order to maintain the expected levels of progress. This support can take place in lessons or in small groups of pupils who have similar needs.</a:t>
            </a:r>
          </a:p>
          <a:p>
            <a:endParaRPr lang="en-GB" sz="1600" dirty="0"/>
          </a:p>
          <a:p>
            <a:r>
              <a:rPr lang="en-GB" sz="1600" u="sng" dirty="0"/>
              <a:t>Highly Personalised Support/Intervention</a:t>
            </a:r>
          </a:p>
          <a:p>
            <a:r>
              <a:rPr lang="en-GB" sz="1600" dirty="0"/>
              <a:t>This is highly individualised support for a minority of pupils who require highly-tailored interventions in order to achieve their potential. This usually means an EHCP.</a:t>
            </a:r>
          </a:p>
        </p:txBody>
      </p:sp>
      <p:sp>
        <p:nvSpPr>
          <p:cNvPr id="8" name="TextBox 7"/>
          <p:cNvSpPr txBox="1"/>
          <p:nvPr/>
        </p:nvSpPr>
        <p:spPr>
          <a:xfrm>
            <a:off x="3810000" y="152400"/>
            <a:ext cx="4508500" cy="1569660"/>
          </a:xfrm>
          <a:prstGeom prst="rect">
            <a:avLst/>
          </a:prstGeom>
          <a:noFill/>
        </p:spPr>
        <p:txBody>
          <a:bodyPr wrap="square" rtlCol="0">
            <a:spAutoFit/>
          </a:bodyPr>
          <a:lstStyle/>
          <a:p>
            <a:pPr algn="ctr"/>
            <a:r>
              <a:rPr lang="en-GB" sz="1600" u="sng" dirty="0"/>
              <a:t>The Graduated Response </a:t>
            </a:r>
          </a:p>
          <a:p>
            <a:pPr algn="ctr"/>
            <a:r>
              <a:rPr lang="en-GB" sz="1600" u="sng" dirty="0"/>
              <a:t>(Assess, Plan, Do, Review)</a:t>
            </a:r>
          </a:p>
          <a:p>
            <a:r>
              <a:rPr lang="en-GB" sz="1600" dirty="0"/>
              <a:t>At </a:t>
            </a:r>
            <a:r>
              <a:rPr lang="en-GB" sz="1600" dirty="0" err="1"/>
              <a:t>Marshbrook</a:t>
            </a:r>
            <a:r>
              <a:rPr lang="en-GB" sz="1600" dirty="0"/>
              <a:t>, we use this system to: assess pupil’s needs; identify strengths, barriers and strategies; write personalised targets; plan for those outcomes; evaluate them in a regular cycle.</a:t>
            </a:r>
          </a:p>
        </p:txBody>
      </p:sp>
      <p:sp>
        <p:nvSpPr>
          <p:cNvPr id="16" name="TextBox 15"/>
          <p:cNvSpPr txBox="1"/>
          <p:nvPr/>
        </p:nvSpPr>
        <p:spPr>
          <a:xfrm>
            <a:off x="3797300" y="3565829"/>
            <a:ext cx="4508500" cy="2062103"/>
          </a:xfrm>
          <a:prstGeom prst="rect">
            <a:avLst/>
          </a:prstGeom>
          <a:noFill/>
        </p:spPr>
        <p:txBody>
          <a:bodyPr wrap="square" rtlCol="0">
            <a:spAutoFit/>
          </a:bodyPr>
          <a:lstStyle/>
          <a:p>
            <a:pPr algn="ctr"/>
            <a:r>
              <a:rPr lang="en-GB" sz="1600" u="sng" dirty="0"/>
              <a:t>SEN Support</a:t>
            </a:r>
          </a:p>
          <a:p>
            <a:r>
              <a:rPr lang="en-GB" sz="1600" dirty="0"/>
              <a:t>For those pupils who, despite targeted support, are still making little or no progress, </a:t>
            </a:r>
            <a:r>
              <a:rPr lang="en-GB" sz="1600" dirty="0" err="1"/>
              <a:t>Marshbrook</a:t>
            </a:r>
            <a:r>
              <a:rPr lang="en-GB" sz="1600" dirty="0"/>
              <a:t> may invite professionals from outside agencies to come into school and offer advice from their field of expertise. This would be done only with parental permission and the outcomes would also be shared with parents.</a:t>
            </a:r>
          </a:p>
        </p:txBody>
      </p:sp>
      <p:sp>
        <p:nvSpPr>
          <p:cNvPr id="17" name="TextBox 16"/>
          <p:cNvSpPr txBox="1"/>
          <p:nvPr/>
        </p:nvSpPr>
        <p:spPr>
          <a:xfrm>
            <a:off x="3810000" y="5514082"/>
            <a:ext cx="4508500" cy="1077218"/>
          </a:xfrm>
          <a:prstGeom prst="rect">
            <a:avLst/>
          </a:prstGeom>
          <a:noFill/>
        </p:spPr>
        <p:txBody>
          <a:bodyPr wrap="square" rtlCol="0">
            <a:spAutoFit/>
          </a:bodyPr>
          <a:lstStyle/>
          <a:p>
            <a:pPr algn="ctr"/>
            <a:r>
              <a:rPr lang="en-GB" sz="1600" u="sng" dirty="0"/>
              <a:t>EHC Plans</a:t>
            </a:r>
          </a:p>
          <a:p>
            <a:r>
              <a:rPr lang="en-GB" sz="1600" dirty="0"/>
              <a:t>Some pupils’ need for highly tailored, long term support may require applying for an </a:t>
            </a:r>
            <a:r>
              <a:rPr lang="en-GB" sz="1600" b="1" dirty="0"/>
              <a:t>Education, Health and Care Plan</a:t>
            </a:r>
            <a:r>
              <a:rPr lang="en-GB" sz="1600" dirty="0"/>
              <a:t> through the Local Authority. </a:t>
            </a:r>
          </a:p>
        </p:txBody>
      </p:sp>
      <p:sp>
        <p:nvSpPr>
          <p:cNvPr id="18" name="TextBox 17"/>
          <p:cNvSpPr txBox="1"/>
          <p:nvPr/>
        </p:nvSpPr>
        <p:spPr>
          <a:xfrm>
            <a:off x="8356600" y="60067"/>
            <a:ext cx="3835400" cy="3539430"/>
          </a:xfrm>
          <a:prstGeom prst="rect">
            <a:avLst/>
          </a:prstGeom>
          <a:noFill/>
        </p:spPr>
        <p:txBody>
          <a:bodyPr wrap="square" rtlCol="0">
            <a:spAutoFit/>
          </a:bodyPr>
          <a:lstStyle/>
          <a:p>
            <a:r>
              <a:rPr lang="en-GB" sz="1600" u="sng" dirty="0"/>
              <a:t>4 Areas of Special Education Need (SEN)</a:t>
            </a:r>
          </a:p>
          <a:p>
            <a:pPr marL="342900" indent="-342900">
              <a:buFont typeface="+mj-lt"/>
              <a:buAutoNum type="arabicPeriod"/>
            </a:pPr>
            <a:r>
              <a:rPr lang="en-GB" sz="1600" dirty="0"/>
              <a:t>Communication and interaction</a:t>
            </a:r>
          </a:p>
          <a:p>
            <a:pPr marL="342900" indent="-342900">
              <a:buFont typeface="+mj-lt"/>
              <a:buAutoNum type="arabicPeriod"/>
            </a:pPr>
            <a:r>
              <a:rPr lang="en-GB" sz="1600" dirty="0"/>
              <a:t>Cognition and learning</a:t>
            </a:r>
          </a:p>
          <a:p>
            <a:pPr marL="342900" indent="-342900">
              <a:buFont typeface="+mj-lt"/>
              <a:buAutoNum type="arabicPeriod"/>
            </a:pPr>
            <a:r>
              <a:rPr lang="en-GB" sz="1600" dirty="0"/>
              <a:t>Social, emotional and mental health</a:t>
            </a:r>
          </a:p>
          <a:p>
            <a:pPr marL="342900" indent="-342900">
              <a:buFont typeface="+mj-lt"/>
              <a:buAutoNum type="arabicPeriod"/>
            </a:pPr>
            <a:r>
              <a:rPr lang="en-GB" sz="1600" dirty="0"/>
              <a:t>Sensory and/or physical needs</a:t>
            </a:r>
          </a:p>
          <a:p>
            <a:endParaRPr lang="en-GB" sz="1600" dirty="0"/>
          </a:p>
          <a:p>
            <a:r>
              <a:rPr lang="en-GB" sz="1600" dirty="0"/>
              <a:t>Concerns over a pupil’s progress or needs can be raise by:</a:t>
            </a:r>
          </a:p>
          <a:p>
            <a:pPr marL="285750" indent="-285750">
              <a:buFont typeface="Arial" panose="020B0604020202020204" pitchFamily="34" charset="0"/>
              <a:buChar char="•"/>
            </a:pPr>
            <a:r>
              <a:rPr lang="en-GB" sz="1600" dirty="0"/>
              <a:t>The pupil</a:t>
            </a:r>
          </a:p>
          <a:p>
            <a:pPr marL="285750" indent="-285750">
              <a:buFont typeface="Arial" panose="020B0604020202020204" pitchFamily="34" charset="0"/>
              <a:buChar char="•"/>
            </a:pPr>
            <a:r>
              <a:rPr lang="en-GB" sz="1600" dirty="0"/>
              <a:t>Class teacher</a:t>
            </a:r>
          </a:p>
          <a:p>
            <a:pPr marL="285750" indent="-285750">
              <a:buFont typeface="Arial" panose="020B0604020202020204" pitchFamily="34" charset="0"/>
              <a:buChar char="•"/>
            </a:pPr>
            <a:r>
              <a:rPr lang="en-GB" sz="1600" dirty="0"/>
              <a:t>Parents or carers</a:t>
            </a:r>
          </a:p>
          <a:p>
            <a:pPr marL="285750" indent="-285750">
              <a:buFont typeface="Arial" panose="020B0604020202020204" pitchFamily="34" charset="0"/>
              <a:buChar char="•"/>
            </a:pPr>
            <a:r>
              <a:rPr lang="en-GB" sz="1600" dirty="0"/>
              <a:t>Support staff</a:t>
            </a:r>
          </a:p>
          <a:p>
            <a:pPr marL="285750" indent="-285750">
              <a:buFont typeface="Arial" panose="020B0604020202020204" pitchFamily="34" charset="0"/>
              <a:buChar char="•"/>
            </a:pPr>
            <a:r>
              <a:rPr lang="en-GB" sz="1600" dirty="0"/>
              <a:t>Medical professionals</a:t>
            </a:r>
          </a:p>
          <a:p>
            <a:pPr marL="285750" indent="-285750">
              <a:buFont typeface="Arial" panose="020B0604020202020204" pitchFamily="34" charset="0"/>
              <a:buChar char="•"/>
            </a:pPr>
            <a:r>
              <a:rPr lang="en-GB" sz="1600" dirty="0"/>
              <a:t>Social Care teams</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6753" y="1753214"/>
            <a:ext cx="1698494" cy="1698494"/>
          </a:xfrm>
          <a:prstGeom prst="rect">
            <a:avLst/>
          </a:prstGeom>
        </p:spPr>
      </p:pic>
      <p:sp>
        <p:nvSpPr>
          <p:cNvPr id="3" name="TextBox 2"/>
          <p:cNvSpPr txBox="1"/>
          <p:nvPr/>
        </p:nvSpPr>
        <p:spPr>
          <a:xfrm>
            <a:off x="8356600" y="3939540"/>
            <a:ext cx="3835400" cy="2554545"/>
          </a:xfrm>
          <a:prstGeom prst="rect">
            <a:avLst/>
          </a:prstGeom>
          <a:noFill/>
        </p:spPr>
        <p:txBody>
          <a:bodyPr wrap="square" rtlCol="0">
            <a:spAutoFit/>
          </a:bodyPr>
          <a:lstStyle/>
          <a:p>
            <a:r>
              <a:rPr lang="en-GB" sz="1600" u="sng" dirty="0"/>
              <a:t>Pastoral Support</a:t>
            </a:r>
          </a:p>
          <a:p>
            <a:r>
              <a:rPr lang="en-GB" sz="1600" dirty="0" err="1"/>
              <a:t>Marshbrook</a:t>
            </a:r>
            <a:r>
              <a:rPr lang="en-GB" sz="1600" dirty="0"/>
              <a:t> has a fully supportive pastoral system of care, available for all pupils. Staff follow clear procedures in cases of bullying or with behavioural issues. The SEND and pastoral systems work together to benefit all pupils.</a:t>
            </a:r>
          </a:p>
          <a:p>
            <a:endParaRPr lang="en-GB" sz="1600" dirty="0"/>
          </a:p>
          <a:p>
            <a:r>
              <a:rPr lang="en-GB" sz="1600" dirty="0"/>
              <a:t>For further detailed information, please see the policies available on the school website.</a:t>
            </a:r>
          </a:p>
        </p:txBody>
      </p:sp>
    </p:spTree>
    <p:extLst>
      <p:ext uri="{BB962C8B-B14F-4D97-AF65-F5344CB8AC3E}">
        <p14:creationId xmlns:p14="http://schemas.microsoft.com/office/powerpoint/2010/main" val="4034749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3784600" y="152400"/>
            <a:ext cx="12700" cy="6438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331200" y="152400"/>
            <a:ext cx="12700" cy="64389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8356600" y="152400"/>
            <a:ext cx="3835400" cy="1815882"/>
          </a:xfrm>
          <a:prstGeom prst="rect">
            <a:avLst/>
          </a:prstGeom>
          <a:noFill/>
        </p:spPr>
        <p:txBody>
          <a:bodyPr wrap="square" rtlCol="0">
            <a:spAutoFit/>
          </a:bodyPr>
          <a:lstStyle/>
          <a:p>
            <a:pPr algn="ctr"/>
            <a:r>
              <a:rPr lang="en-GB" sz="2800" dirty="0"/>
              <a:t>Information for Parents and Carers</a:t>
            </a:r>
          </a:p>
          <a:p>
            <a:pPr algn="ctr"/>
            <a:endParaRPr lang="en-GB" sz="2800" dirty="0"/>
          </a:p>
          <a:p>
            <a:pPr algn="ctr"/>
            <a:r>
              <a:rPr lang="en-GB" sz="2800" dirty="0"/>
              <a:t>The SEN Code of Practice</a:t>
            </a:r>
          </a:p>
        </p:txBody>
      </p:sp>
      <p:sp>
        <p:nvSpPr>
          <p:cNvPr id="4" name="TextBox 3"/>
          <p:cNvSpPr txBox="1"/>
          <p:nvPr/>
        </p:nvSpPr>
        <p:spPr>
          <a:xfrm>
            <a:off x="8356600" y="5374094"/>
            <a:ext cx="3835400" cy="830997"/>
          </a:xfrm>
          <a:prstGeom prst="rect">
            <a:avLst/>
          </a:prstGeom>
          <a:noFill/>
        </p:spPr>
        <p:txBody>
          <a:bodyPr wrap="square" rtlCol="0">
            <a:spAutoFit/>
          </a:bodyPr>
          <a:lstStyle/>
          <a:p>
            <a:pPr algn="ctr"/>
            <a:r>
              <a:rPr lang="en-GB" sz="1600" dirty="0"/>
              <a:t>For any queries, comments or questions, please contact the school office or the </a:t>
            </a:r>
            <a:r>
              <a:rPr lang="en-GB" sz="1600" dirty="0" err="1"/>
              <a:t>SENDCo</a:t>
            </a:r>
            <a:r>
              <a:rPr lang="en-GB" sz="1600" dirty="0"/>
              <a:t>.</a:t>
            </a:r>
          </a:p>
        </p:txBody>
      </p:sp>
      <p:sp>
        <p:nvSpPr>
          <p:cNvPr id="7" name="Rectangle 6"/>
          <p:cNvSpPr/>
          <p:nvPr/>
        </p:nvSpPr>
        <p:spPr>
          <a:xfrm>
            <a:off x="3810000" y="16713"/>
            <a:ext cx="4546600" cy="2800767"/>
          </a:xfrm>
          <a:prstGeom prst="rect">
            <a:avLst/>
          </a:prstGeom>
        </p:spPr>
        <p:txBody>
          <a:bodyPr wrap="square">
            <a:spAutoFit/>
          </a:bodyPr>
          <a:lstStyle/>
          <a:p>
            <a:pPr algn="ctr">
              <a:defRPr/>
            </a:pPr>
            <a:r>
              <a:rPr lang="en-US" altLang="en-US" sz="1600" u="sng" dirty="0"/>
              <a:t>Our Team</a:t>
            </a:r>
          </a:p>
          <a:p>
            <a:pPr>
              <a:defRPr/>
            </a:pPr>
            <a:r>
              <a:rPr lang="en-US" altLang="en-US" sz="1600" dirty="0" err="1"/>
              <a:t>SENDCo</a:t>
            </a:r>
            <a:endParaRPr lang="en-US" altLang="en-US" sz="1600" dirty="0"/>
          </a:p>
          <a:p>
            <a:pPr>
              <a:defRPr/>
            </a:pPr>
            <a:r>
              <a:rPr lang="en-US" altLang="en-US" sz="1600" dirty="0"/>
              <a:t>Headteacher</a:t>
            </a:r>
          </a:p>
          <a:p>
            <a:pPr>
              <a:defRPr/>
            </a:pPr>
            <a:r>
              <a:rPr lang="en-US" altLang="en-US" sz="1600" dirty="0"/>
              <a:t>Class teachers</a:t>
            </a:r>
          </a:p>
          <a:p>
            <a:pPr>
              <a:defRPr/>
            </a:pPr>
            <a:r>
              <a:rPr lang="en-US" altLang="en-US" sz="1600" dirty="0"/>
              <a:t>Teaching Assistants</a:t>
            </a:r>
          </a:p>
          <a:p>
            <a:pPr>
              <a:defRPr/>
            </a:pPr>
            <a:r>
              <a:rPr lang="en-US" altLang="en-US" sz="1600" dirty="0"/>
              <a:t>Learning Support Assistants</a:t>
            </a:r>
          </a:p>
          <a:p>
            <a:pPr>
              <a:defRPr/>
            </a:pPr>
            <a:endParaRPr lang="en-US" altLang="en-US" sz="1600" dirty="0"/>
          </a:p>
          <a:p>
            <a:pPr>
              <a:defRPr/>
            </a:pPr>
            <a:endParaRPr lang="en-US" altLang="en-US" sz="1600" dirty="0"/>
          </a:p>
          <a:p>
            <a:pPr>
              <a:defRPr/>
            </a:pPr>
            <a:r>
              <a:rPr lang="en-US" altLang="en-US" sz="1600" dirty="0"/>
              <a:t>For further information please see the school webpage which has our policy, Staffordshire’s Local Offer and a full school SEN Information Report.</a:t>
            </a:r>
          </a:p>
        </p:txBody>
      </p:sp>
      <p:sp>
        <p:nvSpPr>
          <p:cNvPr id="10" name="TextBox 9"/>
          <p:cNvSpPr txBox="1"/>
          <p:nvPr/>
        </p:nvSpPr>
        <p:spPr>
          <a:xfrm>
            <a:off x="0" y="152400"/>
            <a:ext cx="3784600" cy="3539430"/>
          </a:xfrm>
          <a:prstGeom prst="rect">
            <a:avLst/>
          </a:prstGeom>
          <a:noFill/>
        </p:spPr>
        <p:txBody>
          <a:bodyPr wrap="square" rtlCol="0">
            <a:spAutoFit/>
          </a:bodyPr>
          <a:lstStyle/>
          <a:p>
            <a:r>
              <a:rPr lang="en-GB" sz="1600" u="sng" dirty="0"/>
              <a:t>At </a:t>
            </a:r>
            <a:r>
              <a:rPr lang="en-GB" sz="1600" u="sng" dirty="0" err="1"/>
              <a:t>Marshbrook</a:t>
            </a:r>
            <a:r>
              <a:rPr lang="en-GB" sz="1600" u="sng" dirty="0"/>
              <a:t> we want to:</a:t>
            </a:r>
          </a:p>
          <a:p>
            <a:endParaRPr lang="en-GB" sz="1600" u="sng" dirty="0"/>
          </a:p>
          <a:p>
            <a:pPr marL="285750" indent="-285750">
              <a:buFont typeface="Arial" panose="020B0604020202020204" pitchFamily="34" charset="0"/>
              <a:buChar char="•"/>
            </a:pPr>
            <a:r>
              <a:rPr lang="en-GB" sz="1600" dirty="0"/>
              <a:t>Maximise pupil performance</a:t>
            </a:r>
          </a:p>
          <a:p>
            <a:pPr marL="285750" indent="-285750">
              <a:buFont typeface="Arial" panose="020B0604020202020204" pitchFamily="34" charset="0"/>
              <a:buChar char="•"/>
            </a:pPr>
            <a:r>
              <a:rPr lang="en-GB" sz="1600" dirty="0"/>
              <a:t>Deliver a fully scaffolded curriculum </a:t>
            </a:r>
          </a:p>
          <a:p>
            <a:pPr marL="285750" indent="-285750">
              <a:buFont typeface="Arial" panose="020B0604020202020204" pitchFamily="34" charset="0"/>
              <a:buChar char="•"/>
            </a:pPr>
            <a:r>
              <a:rPr lang="en-GB" sz="1600" dirty="0"/>
              <a:t>Use a range of teaching strategies and methodologies </a:t>
            </a:r>
          </a:p>
          <a:p>
            <a:pPr marL="285750" indent="-285750">
              <a:buFont typeface="Arial" panose="020B0604020202020204" pitchFamily="34" charset="0"/>
              <a:buChar char="•"/>
            </a:pPr>
            <a:r>
              <a:rPr lang="en-GB" sz="1600" dirty="0"/>
              <a:t>Provided all pupils equal access to the curriculum</a:t>
            </a:r>
          </a:p>
          <a:p>
            <a:pPr marL="285750" indent="-285750">
              <a:buFont typeface="Arial" panose="020B0604020202020204" pitchFamily="34" charset="0"/>
              <a:buChar char="•"/>
            </a:pPr>
            <a:r>
              <a:rPr lang="en-GB" sz="1600" dirty="0"/>
              <a:t>Provided all pupils equal access to extra curricular activities</a:t>
            </a:r>
          </a:p>
          <a:p>
            <a:pPr marL="285750" indent="-285750">
              <a:buFont typeface="Arial" panose="020B0604020202020204" pitchFamily="34" charset="0"/>
              <a:buChar char="•"/>
            </a:pPr>
            <a:r>
              <a:rPr lang="en-GB" sz="1600" dirty="0"/>
              <a:t>Support pupils in a variety of ways to suit individual needs and requirements</a:t>
            </a:r>
          </a:p>
          <a:p>
            <a:pPr marL="285750" indent="-285750">
              <a:buFont typeface="Arial" panose="020B0604020202020204" pitchFamily="34" charset="0"/>
              <a:buChar char="•"/>
            </a:pPr>
            <a:r>
              <a:rPr lang="en-GB" sz="1600" dirty="0"/>
              <a:t>Prepare pupils to become employable and valuable citizens</a:t>
            </a:r>
          </a:p>
        </p:txBody>
      </p:sp>
      <p:sp>
        <p:nvSpPr>
          <p:cNvPr id="11" name="TextBox 10"/>
          <p:cNvSpPr txBox="1"/>
          <p:nvPr/>
        </p:nvSpPr>
        <p:spPr>
          <a:xfrm>
            <a:off x="0" y="3811012"/>
            <a:ext cx="3784600" cy="2800767"/>
          </a:xfrm>
          <a:prstGeom prst="rect">
            <a:avLst/>
          </a:prstGeom>
          <a:noFill/>
        </p:spPr>
        <p:txBody>
          <a:bodyPr wrap="square" rtlCol="0">
            <a:spAutoFit/>
          </a:bodyPr>
          <a:lstStyle/>
          <a:p>
            <a:r>
              <a:rPr lang="en-GB" sz="1600" u="sng" dirty="0"/>
              <a:t>Parental and Pupil Involvement</a:t>
            </a:r>
          </a:p>
          <a:p>
            <a:endParaRPr lang="en-GB" sz="1600" u="sng" dirty="0"/>
          </a:p>
          <a:p>
            <a:r>
              <a:rPr lang="en-GB" sz="1600" dirty="0"/>
              <a:t>We work together with you through:</a:t>
            </a:r>
          </a:p>
          <a:p>
            <a:pPr marL="285750" indent="-285750">
              <a:buFont typeface="Arial" panose="020B0604020202020204" pitchFamily="34" charset="0"/>
              <a:buChar char="•"/>
            </a:pPr>
            <a:r>
              <a:rPr lang="en-GB" sz="1600" dirty="0"/>
              <a:t>Termly class teacher meetings</a:t>
            </a:r>
          </a:p>
          <a:p>
            <a:pPr marL="285750" indent="-285750">
              <a:buFont typeface="Arial" panose="020B0604020202020204" pitchFamily="34" charset="0"/>
              <a:buChar char="•"/>
            </a:pPr>
            <a:r>
              <a:rPr lang="en-GB" sz="1600" dirty="0"/>
              <a:t>Review of APDR three times per year</a:t>
            </a:r>
          </a:p>
          <a:p>
            <a:pPr marL="285750" indent="-285750">
              <a:buFont typeface="Arial" panose="020B0604020202020204" pitchFamily="34" charset="0"/>
              <a:buChar char="•"/>
            </a:pPr>
            <a:r>
              <a:rPr lang="en-GB" sz="1600" dirty="0"/>
              <a:t>APDR Pupil voice</a:t>
            </a:r>
          </a:p>
          <a:p>
            <a:pPr marL="285750" indent="-285750">
              <a:buFont typeface="Arial" panose="020B0604020202020204" pitchFamily="34" charset="0"/>
              <a:buChar char="•"/>
            </a:pPr>
            <a:r>
              <a:rPr lang="en-GB" sz="1600" dirty="0"/>
              <a:t>APDR Parent contribution </a:t>
            </a:r>
          </a:p>
          <a:p>
            <a:pPr marL="285750" indent="-285750">
              <a:buFont typeface="Arial" panose="020B0604020202020204" pitchFamily="34" charset="0"/>
              <a:buChar char="•"/>
            </a:pPr>
            <a:r>
              <a:rPr lang="en-GB" sz="1600" dirty="0"/>
              <a:t>Academic reports from class teachers </a:t>
            </a:r>
          </a:p>
          <a:p>
            <a:pPr marL="285750" indent="-285750">
              <a:buFont typeface="Arial" panose="020B0604020202020204" pitchFamily="34" charset="0"/>
              <a:buChar char="•"/>
            </a:pPr>
            <a:r>
              <a:rPr lang="en-GB" sz="1600" dirty="0"/>
              <a:t>Annual reviews for students with an Education, Health and Care Plan</a:t>
            </a:r>
          </a:p>
          <a:p>
            <a:pPr marL="285750" indent="-285750">
              <a:buFont typeface="Arial" panose="020B0604020202020204" pitchFamily="34" charset="0"/>
              <a:buChar char="•"/>
            </a:pPr>
            <a:r>
              <a:rPr lang="en-GB" sz="1600" dirty="0"/>
              <a:t>Regular contact with class teachers</a:t>
            </a:r>
          </a:p>
        </p:txBody>
      </p:sp>
      <p:sp>
        <p:nvSpPr>
          <p:cNvPr id="8" name="Rectangle 7"/>
          <p:cNvSpPr/>
          <p:nvPr/>
        </p:nvSpPr>
        <p:spPr>
          <a:xfrm>
            <a:off x="3865491" y="3318570"/>
            <a:ext cx="2207295" cy="3293209"/>
          </a:xfrm>
          <a:prstGeom prst="rect">
            <a:avLst/>
          </a:prstGeom>
        </p:spPr>
        <p:txBody>
          <a:bodyPr wrap="square">
            <a:spAutoFit/>
          </a:bodyPr>
          <a:lstStyle/>
          <a:p>
            <a:pPr algn="ctr">
              <a:defRPr/>
            </a:pPr>
            <a:r>
              <a:rPr lang="en-US" altLang="en-US" sz="1600" u="sng" dirty="0"/>
              <a:t>Agencies We Work With</a:t>
            </a:r>
          </a:p>
          <a:p>
            <a:pPr algn="ctr">
              <a:defRPr/>
            </a:pPr>
            <a:r>
              <a:rPr lang="en-US" altLang="en-US" sz="1600" dirty="0"/>
              <a:t>Speech and Language Therapists</a:t>
            </a:r>
          </a:p>
          <a:p>
            <a:pPr algn="ctr">
              <a:defRPr/>
            </a:pPr>
            <a:r>
              <a:rPr lang="en-US" altLang="en-US" sz="1600" dirty="0"/>
              <a:t>Occupational Therapists</a:t>
            </a:r>
          </a:p>
          <a:p>
            <a:pPr algn="ctr">
              <a:defRPr/>
            </a:pPr>
            <a:r>
              <a:rPr lang="en-US" altLang="en-US" sz="1600" dirty="0"/>
              <a:t>Educational Psychologists</a:t>
            </a:r>
          </a:p>
          <a:p>
            <a:pPr algn="ctr">
              <a:defRPr/>
            </a:pPr>
            <a:r>
              <a:rPr lang="en-US" altLang="en-US" sz="1600" dirty="0"/>
              <a:t>Hearing Impairment Team</a:t>
            </a:r>
          </a:p>
          <a:p>
            <a:pPr algn="ctr">
              <a:defRPr/>
            </a:pPr>
            <a:r>
              <a:rPr lang="en-US" altLang="en-US" sz="1600" dirty="0"/>
              <a:t>Visual Impairment Team</a:t>
            </a:r>
          </a:p>
          <a:p>
            <a:pPr algn="ctr">
              <a:defRPr/>
            </a:pPr>
            <a:r>
              <a:rPr lang="en-US" altLang="en-US" sz="1600" dirty="0"/>
              <a:t>Autism Inclusion Team</a:t>
            </a:r>
          </a:p>
          <a:p>
            <a:pPr algn="ctr">
              <a:defRPr/>
            </a:pPr>
            <a:r>
              <a:rPr lang="en-US" altLang="en-US" sz="1600" dirty="0"/>
              <a:t>CAMHS</a:t>
            </a:r>
          </a:p>
          <a:p>
            <a:pPr algn="ctr">
              <a:defRPr/>
            </a:pPr>
            <a:r>
              <a:rPr lang="en-US" altLang="en-US" sz="1600" dirty="0"/>
              <a:t>Family Support &amp; Social Care</a:t>
            </a:r>
          </a:p>
        </p:txBody>
      </p:sp>
      <p:sp>
        <p:nvSpPr>
          <p:cNvPr id="9" name="Rectangle 8"/>
          <p:cNvSpPr/>
          <p:nvPr/>
        </p:nvSpPr>
        <p:spPr>
          <a:xfrm>
            <a:off x="6325388" y="3055635"/>
            <a:ext cx="1924921" cy="3785652"/>
          </a:xfrm>
          <a:prstGeom prst="rect">
            <a:avLst/>
          </a:prstGeom>
        </p:spPr>
        <p:txBody>
          <a:bodyPr wrap="square">
            <a:spAutoFit/>
          </a:bodyPr>
          <a:lstStyle/>
          <a:p>
            <a:pPr algn="ctr">
              <a:defRPr/>
            </a:pPr>
            <a:r>
              <a:rPr lang="en-US" altLang="en-US" sz="1600" u="sng" dirty="0"/>
              <a:t>Inclusion Team Expertise</a:t>
            </a:r>
          </a:p>
          <a:p>
            <a:pPr algn="ctr">
              <a:defRPr/>
            </a:pPr>
            <a:r>
              <a:rPr lang="en-US" altLang="en-US" sz="1600" dirty="0"/>
              <a:t>We have undertaken training in supporting students with:</a:t>
            </a:r>
          </a:p>
          <a:p>
            <a:pPr algn="ctr">
              <a:defRPr/>
            </a:pPr>
            <a:r>
              <a:rPr lang="en-US" altLang="en-US" sz="1600" dirty="0"/>
              <a:t>ASC</a:t>
            </a:r>
          </a:p>
          <a:p>
            <a:pPr algn="ctr">
              <a:defRPr/>
            </a:pPr>
            <a:r>
              <a:rPr lang="en-US" altLang="en-US" sz="1600" dirty="0"/>
              <a:t>Dyslexia</a:t>
            </a:r>
          </a:p>
          <a:p>
            <a:pPr algn="ctr">
              <a:defRPr/>
            </a:pPr>
            <a:r>
              <a:rPr lang="en-US" altLang="en-US" sz="1600" dirty="0"/>
              <a:t>ADHD</a:t>
            </a:r>
          </a:p>
          <a:p>
            <a:pPr algn="ctr">
              <a:defRPr/>
            </a:pPr>
            <a:r>
              <a:rPr lang="en-US" altLang="en-US" sz="1600" dirty="0"/>
              <a:t>A range of mental health needs</a:t>
            </a:r>
          </a:p>
          <a:p>
            <a:pPr algn="ctr">
              <a:defRPr/>
            </a:pPr>
            <a:r>
              <a:rPr lang="en-US" altLang="en-US" sz="1600" dirty="0"/>
              <a:t>Visual &amp; Hearing impairments</a:t>
            </a:r>
          </a:p>
          <a:p>
            <a:pPr algn="ctr">
              <a:defRPr/>
            </a:pPr>
            <a:r>
              <a:rPr lang="en-US" altLang="en-US" sz="1600" dirty="0"/>
              <a:t>Speech &amp; Language needs</a:t>
            </a:r>
          </a:p>
        </p:txBody>
      </p:sp>
      <p:cxnSp>
        <p:nvCxnSpPr>
          <p:cNvPr id="12" name="Straight Connector 11"/>
          <p:cNvCxnSpPr>
            <a:cxnSpLocks/>
          </p:cNvCxnSpPr>
          <p:nvPr/>
        </p:nvCxnSpPr>
        <p:spPr>
          <a:xfrm flipH="1">
            <a:off x="6241261" y="3081014"/>
            <a:ext cx="1" cy="3510286"/>
          </a:xfrm>
          <a:prstGeom prst="line">
            <a:avLst/>
          </a:prstGeom>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35836361-B62F-49DF-A77E-D4C7E020FBC2}"/>
              </a:ext>
            </a:extLst>
          </p:cNvPr>
          <p:cNvPicPr>
            <a:picLocks noChangeAspect="1"/>
          </p:cNvPicPr>
          <p:nvPr/>
        </p:nvPicPr>
        <p:blipFill>
          <a:blip r:embed="rId2"/>
          <a:stretch>
            <a:fillRect/>
          </a:stretch>
        </p:blipFill>
        <p:spPr>
          <a:xfrm>
            <a:off x="8795544" y="2192432"/>
            <a:ext cx="2957512" cy="2957512"/>
          </a:xfrm>
          <a:prstGeom prst="rect">
            <a:avLst/>
          </a:prstGeom>
        </p:spPr>
      </p:pic>
    </p:spTree>
    <p:extLst>
      <p:ext uri="{BB962C8B-B14F-4D97-AF65-F5344CB8AC3E}">
        <p14:creationId xmlns:p14="http://schemas.microsoft.com/office/powerpoint/2010/main" val="12876098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596</Words>
  <Application>Microsoft Office PowerPoint</Application>
  <PresentationFormat>Widescreen</PresentationFormat>
  <Paragraphs>86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Walsall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JWilliams (JBW)</dc:creator>
  <cp:lastModifiedBy>Miss Nixon</cp:lastModifiedBy>
  <cp:revision>42</cp:revision>
  <dcterms:created xsi:type="dcterms:W3CDTF">2017-06-27T12:23:55Z</dcterms:created>
  <dcterms:modified xsi:type="dcterms:W3CDTF">2024-05-13T15:16:28Z</dcterms:modified>
</cp:coreProperties>
</file>